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4" r:id="rId4"/>
    <p:sldId id="295" r:id="rId5"/>
    <p:sldId id="301" r:id="rId6"/>
    <p:sldId id="298" r:id="rId7"/>
    <p:sldId id="299" r:id="rId8"/>
    <p:sldId id="310" r:id="rId9"/>
    <p:sldId id="311" r:id="rId10"/>
    <p:sldId id="303" r:id="rId11"/>
    <p:sldId id="316" r:id="rId12"/>
    <p:sldId id="327" r:id="rId13"/>
    <p:sldId id="302" r:id="rId14"/>
    <p:sldId id="326" r:id="rId15"/>
    <p:sldId id="318" r:id="rId16"/>
    <p:sldId id="313" r:id="rId17"/>
    <p:sldId id="317" r:id="rId18"/>
    <p:sldId id="324" r:id="rId19"/>
    <p:sldId id="328" r:id="rId20"/>
    <p:sldId id="264" r:id="rId21"/>
    <p:sldId id="319" r:id="rId22"/>
    <p:sldId id="320" r:id="rId23"/>
    <p:sldId id="321" r:id="rId24"/>
    <p:sldId id="322" r:id="rId25"/>
    <p:sldId id="263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40" autoAdjust="0"/>
  </p:normalViewPr>
  <p:slideViewPr>
    <p:cSldViewPr snapToGrid="0">
      <p:cViewPr varScale="1">
        <p:scale>
          <a:sx n="84" d="100"/>
          <a:sy n="84" d="100"/>
        </p:scale>
        <p:origin x="58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696" y="1979"/>
              <a:ext cx="3132" cy="324"/>
              <a:chOff x="696" y="894"/>
              <a:chExt cx="3132" cy="324"/>
            </a:xfrm>
          </p:grpSpPr>
          <p:sp>
            <p:nvSpPr>
              <p:cNvPr id="87" name="Rectangle 4"/>
              <p:cNvSpPr>
                <a:spLocks noChangeArrowheads="1"/>
              </p:cNvSpPr>
              <p:nvPr/>
            </p:nvSpPr>
            <p:spPr bwMode="ltGray">
              <a:xfrm>
                <a:off x="696" y="894"/>
                <a:ext cx="1104" cy="288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88" name="Rectangle 5"/>
              <p:cNvSpPr>
                <a:spLocks noChangeArrowheads="1"/>
              </p:cNvSpPr>
              <p:nvPr/>
            </p:nvSpPr>
            <p:spPr bwMode="ltGray">
              <a:xfrm>
                <a:off x="696" y="1122"/>
                <a:ext cx="1440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89" name="Rectangle 6"/>
              <p:cNvSpPr>
                <a:spLocks noChangeArrowheads="1"/>
              </p:cNvSpPr>
              <p:nvPr/>
            </p:nvSpPr>
            <p:spPr bwMode="ltGray">
              <a:xfrm>
                <a:off x="1716" y="1068"/>
                <a:ext cx="2112" cy="108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90" name="Rectangle 7"/>
              <p:cNvSpPr>
                <a:spLocks noChangeArrowheads="1"/>
              </p:cNvSpPr>
              <p:nvPr/>
            </p:nvSpPr>
            <p:spPr bwMode="ltGray">
              <a:xfrm>
                <a:off x="1713" y="954"/>
                <a:ext cx="1872" cy="144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</p:grpSp>
        <p:sp>
          <p:nvSpPr>
            <p:cNvPr id="6" name="Rectangle 8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z="1800" smtClean="0"/>
            </a:p>
          </p:txBody>
        </p: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34" name="Group 10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65" name="Line 11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6" name="Line 12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7" name="Line 13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8" name="Line 14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9" name="Line 15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0" name="Line 16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1" name="Line 17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2" name="Line 18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3" name="Line 19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4" name="Line 20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5" name="Line 21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6" name="Line 22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7" name="Line 23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8" name="Line 24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9" name="Line 25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0" name="Line 26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1" name="Line 27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2" name="Line 28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3" name="Line 29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4" name="Line 30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5" name="Line 31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6" name="Line 32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  <p:grpSp>
            <p:nvGrpSpPr>
              <p:cNvPr id="35" name="Group 33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36" name="Line 34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7" name="Line 35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8" name="Line 36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9" name="Line 37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0" name="Line 38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1" name="Line 39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2" name="Line 40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3" name="Line 41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4" name="Line 42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5" name="Line 43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6" name="Line 44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7" name="Line 45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8" name="Line 46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9" name="Line 47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0" name="Line 48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1" name="Line 49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2" name="Line 50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3" name="Line 51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4" name="Line 52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5" name="Line 53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6" name="Line 54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7" name="Line 55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8" name="Line 56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9" name="Line 57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0" name="Line 58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1" name="Line 59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2" name="Line 60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3" name="Line 61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4" name="Line 62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</p:grpSp>
        <p:grpSp>
          <p:nvGrpSpPr>
            <p:cNvPr id="8" name="Group 63"/>
            <p:cNvGrpSpPr>
              <a:grpSpLocks/>
            </p:cNvGrpSpPr>
            <p:nvPr/>
          </p:nvGrpSpPr>
          <p:grpSpPr bwMode="auto">
            <a:xfrm>
              <a:off x="4512" y="3984"/>
              <a:ext cx="912" cy="288"/>
              <a:chOff x="4512" y="3984"/>
              <a:chExt cx="912" cy="288"/>
            </a:xfrm>
          </p:grpSpPr>
          <p:sp>
            <p:nvSpPr>
              <p:cNvPr id="29" name="Rectangle 64" descr="60%"/>
              <p:cNvSpPr>
                <a:spLocks noChangeArrowheads="1"/>
              </p:cNvSpPr>
              <p:nvPr/>
            </p:nvSpPr>
            <p:spPr bwMode="ltGray">
              <a:xfrm>
                <a:off x="4560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30" name="Line 65"/>
              <p:cNvSpPr>
                <a:spLocks noChangeShapeType="1"/>
              </p:cNvSpPr>
              <p:nvPr/>
            </p:nvSpPr>
            <p:spPr bwMode="ltGray">
              <a:xfrm>
                <a:off x="4512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1" name="Line 66"/>
              <p:cNvSpPr>
                <a:spLocks noChangeShapeType="1"/>
              </p:cNvSpPr>
              <p:nvPr/>
            </p:nvSpPr>
            <p:spPr bwMode="ltGray">
              <a:xfrm>
                <a:off x="4512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2" name="Line 67"/>
              <p:cNvSpPr>
                <a:spLocks noChangeShapeType="1"/>
              </p:cNvSpPr>
              <p:nvPr/>
            </p:nvSpPr>
            <p:spPr bwMode="ltGray">
              <a:xfrm>
                <a:off x="4560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3" name="Line 68"/>
              <p:cNvSpPr>
                <a:spLocks noChangeShapeType="1"/>
              </p:cNvSpPr>
              <p:nvPr/>
            </p:nvSpPr>
            <p:spPr bwMode="ltGray">
              <a:xfrm>
                <a:off x="537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sp>
          <p:nvSpPr>
            <p:cNvPr id="9" name="Line 69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800"/>
            </a:p>
          </p:txBody>
        </p:sp>
        <p:grpSp>
          <p:nvGrpSpPr>
            <p:cNvPr id="10" name="Group 70"/>
            <p:cNvGrpSpPr>
              <a:grpSpLocks/>
            </p:cNvGrpSpPr>
            <p:nvPr/>
          </p:nvGrpSpPr>
          <p:grpSpPr bwMode="auto">
            <a:xfrm>
              <a:off x="261" y="1962"/>
              <a:ext cx="3567" cy="1494"/>
              <a:chOff x="261" y="877"/>
              <a:chExt cx="3567" cy="1494"/>
            </a:xfrm>
          </p:grpSpPr>
          <p:sp>
            <p:nvSpPr>
              <p:cNvPr id="11" name="Line 71"/>
              <p:cNvSpPr>
                <a:spLocks noChangeShapeType="1"/>
              </p:cNvSpPr>
              <p:nvPr/>
            </p:nvSpPr>
            <p:spPr bwMode="ltGray">
              <a:xfrm flipH="1">
                <a:off x="261" y="951"/>
                <a:ext cx="1533" cy="3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2" name="Line 72"/>
              <p:cNvSpPr>
                <a:spLocks noChangeShapeType="1"/>
              </p:cNvSpPr>
              <p:nvPr/>
            </p:nvSpPr>
            <p:spPr bwMode="ltGray">
              <a:xfrm>
                <a:off x="383" y="879"/>
                <a:ext cx="0" cy="149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3" name="Arc 73"/>
              <p:cNvSpPr>
                <a:spLocks/>
              </p:cNvSpPr>
              <p:nvPr/>
            </p:nvSpPr>
            <p:spPr bwMode="ltGray">
              <a:xfrm rot="16200000" flipH="1">
                <a:off x="303" y="876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4" name="Arc 74"/>
              <p:cNvSpPr>
                <a:spLocks/>
              </p:cNvSpPr>
              <p:nvPr/>
            </p:nvSpPr>
            <p:spPr bwMode="ltGray">
              <a:xfrm>
                <a:off x="692" y="895"/>
                <a:ext cx="267" cy="209"/>
              </a:xfrm>
              <a:custGeom>
                <a:avLst/>
                <a:gdLst>
                  <a:gd name="T0" fmla="*/ 0 w 38387"/>
                  <a:gd name="T1" fmla="*/ 0 h 30163"/>
                  <a:gd name="T2" fmla="*/ 0 w 38387"/>
                  <a:gd name="T3" fmla="*/ 0 h 30163"/>
                  <a:gd name="T4" fmla="*/ 0 w 38387"/>
                  <a:gd name="T5" fmla="*/ 0 h 301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387" h="30163" fill="none" extrusionOk="0">
                    <a:moveTo>
                      <a:pt x="36617" y="-1"/>
                    </a:moveTo>
                    <a:cubicBezTo>
                      <a:pt x="37784" y="2703"/>
                      <a:pt x="38387" y="5617"/>
                      <a:pt x="38387" y="8563"/>
                    </a:cubicBezTo>
                    <a:cubicBezTo>
                      <a:pt x="38387" y="20492"/>
                      <a:pt x="28716" y="30163"/>
                      <a:pt x="16787" y="30163"/>
                    </a:cubicBezTo>
                    <a:cubicBezTo>
                      <a:pt x="10269" y="30163"/>
                      <a:pt x="4101" y="27220"/>
                      <a:pt x="0" y="22155"/>
                    </a:cubicBezTo>
                  </a:path>
                  <a:path w="38387" h="30163" stroke="0" extrusionOk="0">
                    <a:moveTo>
                      <a:pt x="36617" y="-1"/>
                    </a:moveTo>
                    <a:cubicBezTo>
                      <a:pt x="37784" y="2703"/>
                      <a:pt x="38387" y="5617"/>
                      <a:pt x="38387" y="8563"/>
                    </a:cubicBezTo>
                    <a:cubicBezTo>
                      <a:pt x="38387" y="20492"/>
                      <a:pt x="28716" y="30163"/>
                      <a:pt x="16787" y="30163"/>
                    </a:cubicBezTo>
                    <a:cubicBezTo>
                      <a:pt x="10269" y="30163"/>
                      <a:pt x="4101" y="27220"/>
                      <a:pt x="0" y="22155"/>
                    </a:cubicBezTo>
                    <a:lnTo>
                      <a:pt x="16787" y="8563"/>
                    </a:lnTo>
                    <a:lnTo>
                      <a:pt x="36617" y="-1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5" name="Arc 75"/>
              <p:cNvSpPr>
                <a:spLocks/>
              </p:cNvSpPr>
              <p:nvPr/>
            </p:nvSpPr>
            <p:spPr bwMode="ltGray">
              <a:xfrm flipV="1">
                <a:off x="834" y="893"/>
                <a:ext cx="288" cy="322"/>
              </a:xfrm>
              <a:custGeom>
                <a:avLst/>
                <a:gdLst>
                  <a:gd name="T0" fmla="*/ 0 w 21600"/>
                  <a:gd name="T1" fmla="*/ 0 h 24179"/>
                  <a:gd name="T2" fmla="*/ 0 w 21600"/>
                  <a:gd name="T3" fmla="*/ 0 h 24179"/>
                  <a:gd name="T4" fmla="*/ 0 w 21600"/>
                  <a:gd name="T5" fmla="*/ 0 h 241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4179" fill="none" extrusionOk="0">
                    <a:moveTo>
                      <a:pt x="10995" y="24178"/>
                    </a:moveTo>
                    <a:cubicBezTo>
                      <a:pt x="4202" y="20350"/>
                      <a:pt x="0" y="13158"/>
                      <a:pt x="0" y="5361"/>
                    </a:cubicBezTo>
                    <a:cubicBezTo>
                      <a:pt x="-1" y="3552"/>
                      <a:pt x="227" y="1751"/>
                      <a:pt x="675" y="-1"/>
                    </a:cubicBezTo>
                  </a:path>
                  <a:path w="21600" h="24179" stroke="0" extrusionOk="0">
                    <a:moveTo>
                      <a:pt x="10995" y="24178"/>
                    </a:moveTo>
                    <a:cubicBezTo>
                      <a:pt x="4202" y="20350"/>
                      <a:pt x="0" y="13158"/>
                      <a:pt x="0" y="5361"/>
                    </a:cubicBezTo>
                    <a:cubicBezTo>
                      <a:pt x="-1" y="3552"/>
                      <a:pt x="227" y="1751"/>
                      <a:pt x="675" y="-1"/>
                    </a:cubicBezTo>
                    <a:lnTo>
                      <a:pt x="21600" y="5361"/>
                    </a:lnTo>
                    <a:lnTo>
                      <a:pt x="10995" y="24178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6" name="Arc 76"/>
              <p:cNvSpPr>
                <a:spLocks/>
              </p:cNvSpPr>
              <p:nvPr/>
            </p:nvSpPr>
            <p:spPr bwMode="ltGray">
              <a:xfrm flipV="1">
                <a:off x="1124" y="888"/>
                <a:ext cx="288" cy="329"/>
              </a:xfrm>
              <a:custGeom>
                <a:avLst/>
                <a:gdLst>
                  <a:gd name="T0" fmla="*/ 0 w 21600"/>
                  <a:gd name="T1" fmla="*/ 0 h 24653"/>
                  <a:gd name="T2" fmla="*/ 0 w 21600"/>
                  <a:gd name="T3" fmla="*/ 0 h 24653"/>
                  <a:gd name="T4" fmla="*/ 0 w 21600"/>
                  <a:gd name="T5" fmla="*/ 0 h 246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4653" fill="none" extrusionOk="0">
                    <a:moveTo>
                      <a:pt x="21029" y="-1"/>
                    </a:moveTo>
                    <a:cubicBezTo>
                      <a:pt x="21408" y="1616"/>
                      <a:pt x="21600" y="3272"/>
                      <a:pt x="21600" y="4933"/>
                    </a:cubicBezTo>
                    <a:cubicBezTo>
                      <a:pt x="21600" y="13452"/>
                      <a:pt x="16591" y="21176"/>
                      <a:pt x="8813" y="24653"/>
                    </a:cubicBezTo>
                  </a:path>
                  <a:path w="21600" h="24653" stroke="0" extrusionOk="0">
                    <a:moveTo>
                      <a:pt x="21029" y="-1"/>
                    </a:moveTo>
                    <a:cubicBezTo>
                      <a:pt x="21408" y="1616"/>
                      <a:pt x="21600" y="3272"/>
                      <a:pt x="21600" y="4933"/>
                    </a:cubicBezTo>
                    <a:cubicBezTo>
                      <a:pt x="21600" y="13452"/>
                      <a:pt x="16591" y="21176"/>
                      <a:pt x="8813" y="24653"/>
                    </a:cubicBezTo>
                    <a:lnTo>
                      <a:pt x="0" y="4933"/>
                    </a:lnTo>
                    <a:lnTo>
                      <a:pt x="21029" y="-1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7" name="Line 77"/>
              <p:cNvSpPr>
                <a:spLocks noChangeShapeType="1"/>
              </p:cNvSpPr>
              <p:nvPr/>
            </p:nvSpPr>
            <p:spPr bwMode="ltGray">
              <a:xfrm flipV="1">
                <a:off x="720" y="891"/>
                <a:ext cx="417" cy="327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8" name="Line 78"/>
              <p:cNvSpPr>
                <a:spLocks noChangeShapeType="1"/>
              </p:cNvSpPr>
              <p:nvPr/>
            </p:nvSpPr>
            <p:spPr bwMode="ltGray">
              <a:xfrm>
                <a:off x="771" y="891"/>
                <a:ext cx="300" cy="324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9" name="Arc 79"/>
              <p:cNvSpPr>
                <a:spLocks/>
              </p:cNvSpPr>
              <p:nvPr/>
            </p:nvSpPr>
            <p:spPr bwMode="ltGray">
              <a:xfrm flipV="1">
                <a:off x="2708" y="954"/>
                <a:ext cx="727" cy="619"/>
              </a:xfrm>
              <a:custGeom>
                <a:avLst/>
                <a:gdLst>
                  <a:gd name="T0" fmla="*/ 0 w 18917"/>
                  <a:gd name="T1" fmla="*/ 0 h 16117"/>
                  <a:gd name="T2" fmla="*/ 0 w 18917"/>
                  <a:gd name="T3" fmla="*/ 0 h 16117"/>
                  <a:gd name="T4" fmla="*/ 0 w 18917"/>
                  <a:gd name="T5" fmla="*/ 0 h 161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17" h="16117" fill="none" extrusionOk="0">
                    <a:moveTo>
                      <a:pt x="4536" y="16116"/>
                    </a:moveTo>
                    <a:cubicBezTo>
                      <a:pt x="2713" y="14490"/>
                      <a:pt x="1179" y="12565"/>
                      <a:pt x="-1" y="10426"/>
                    </a:cubicBezTo>
                  </a:path>
                  <a:path w="18917" h="16117" stroke="0" extrusionOk="0">
                    <a:moveTo>
                      <a:pt x="4536" y="16116"/>
                    </a:moveTo>
                    <a:cubicBezTo>
                      <a:pt x="2713" y="14490"/>
                      <a:pt x="1179" y="12565"/>
                      <a:pt x="-1" y="10426"/>
                    </a:cubicBezTo>
                    <a:lnTo>
                      <a:pt x="18917" y="0"/>
                    </a:lnTo>
                    <a:lnTo>
                      <a:pt x="4536" y="16116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0" name="Arc 80"/>
              <p:cNvSpPr>
                <a:spLocks/>
              </p:cNvSpPr>
              <p:nvPr/>
            </p:nvSpPr>
            <p:spPr bwMode="ltGray">
              <a:xfrm>
                <a:off x="3076" y="922"/>
                <a:ext cx="425" cy="215"/>
              </a:xfrm>
              <a:custGeom>
                <a:avLst/>
                <a:gdLst>
                  <a:gd name="T0" fmla="*/ 0 w 42771"/>
                  <a:gd name="T1" fmla="*/ 0 h 21600"/>
                  <a:gd name="T2" fmla="*/ 0 w 42771"/>
                  <a:gd name="T3" fmla="*/ 0 h 21600"/>
                  <a:gd name="T4" fmla="*/ 0 w 42771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2771" h="21600" fill="none" extrusionOk="0">
                    <a:moveTo>
                      <a:pt x="42771" y="3334"/>
                    </a:moveTo>
                    <a:cubicBezTo>
                      <a:pt x="41128" y="13848"/>
                      <a:pt x="32072" y="21599"/>
                      <a:pt x="21430" y="21600"/>
                    </a:cubicBezTo>
                    <a:cubicBezTo>
                      <a:pt x="10545" y="21600"/>
                      <a:pt x="1361" y="13501"/>
                      <a:pt x="-1" y="2703"/>
                    </a:cubicBezTo>
                  </a:path>
                  <a:path w="42771" h="21600" stroke="0" extrusionOk="0">
                    <a:moveTo>
                      <a:pt x="42771" y="3334"/>
                    </a:moveTo>
                    <a:cubicBezTo>
                      <a:pt x="41128" y="13848"/>
                      <a:pt x="32072" y="21599"/>
                      <a:pt x="21430" y="21600"/>
                    </a:cubicBezTo>
                    <a:cubicBezTo>
                      <a:pt x="10545" y="21600"/>
                      <a:pt x="1361" y="13501"/>
                      <a:pt x="-1" y="2703"/>
                    </a:cubicBezTo>
                    <a:lnTo>
                      <a:pt x="21430" y="0"/>
                    </a:lnTo>
                    <a:lnTo>
                      <a:pt x="42771" y="3334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1" name="Arc 81"/>
              <p:cNvSpPr>
                <a:spLocks/>
              </p:cNvSpPr>
              <p:nvPr/>
            </p:nvSpPr>
            <p:spPr bwMode="ltGray">
              <a:xfrm flipH="1" flipV="1">
                <a:off x="3441" y="1037"/>
                <a:ext cx="288" cy="144"/>
              </a:xfrm>
              <a:custGeom>
                <a:avLst/>
                <a:gdLst>
                  <a:gd name="T0" fmla="*/ 0 w 43129"/>
                  <a:gd name="T1" fmla="*/ 0 h 21600"/>
                  <a:gd name="T2" fmla="*/ 0 w 43129"/>
                  <a:gd name="T3" fmla="*/ 0 h 21600"/>
                  <a:gd name="T4" fmla="*/ 0 w 431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29" h="21600" fill="none" extrusionOk="0">
                    <a:moveTo>
                      <a:pt x="43128" y="1347"/>
                    </a:moveTo>
                    <a:cubicBezTo>
                      <a:pt x="42417" y="12731"/>
                      <a:pt x="32976" y="21599"/>
                      <a:pt x="21571" y="21600"/>
                    </a:cubicBezTo>
                    <a:cubicBezTo>
                      <a:pt x="10074" y="21600"/>
                      <a:pt x="593" y="12595"/>
                      <a:pt x="-1" y="1115"/>
                    </a:cubicBezTo>
                  </a:path>
                  <a:path w="43129" h="21600" stroke="0" extrusionOk="0">
                    <a:moveTo>
                      <a:pt x="43128" y="1347"/>
                    </a:moveTo>
                    <a:cubicBezTo>
                      <a:pt x="42417" y="12731"/>
                      <a:pt x="32976" y="21599"/>
                      <a:pt x="21571" y="21600"/>
                    </a:cubicBezTo>
                    <a:cubicBezTo>
                      <a:pt x="10074" y="21600"/>
                      <a:pt x="593" y="12595"/>
                      <a:pt x="-1" y="1115"/>
                    </a:cubicBezTo>
                    <a:lnTo>
                      <a:pt x="21571" y="0"/>
                    </a:lnTo>
                    <a:lnTo>
                      <a:pt x="43128" y="1347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2" name="Arc 82"/>
              <p:cNvSpPr>
                <a:spLocks/>
              </p:cNvSpPr>
              <p:nvPr/>
            </p:nvSpPr>
            <p:spPr bwMode="ltGray">
              <a:xfrm flipH="1" flipV="1">
                <a:off x="2745" y="1045"/>
                <a:ext cx="201" cy="130"/>
              </a:xfrm>
              <a:custGeom>
                <a:avLst/>
                <a:gdLst>
                  <a:gd name="T0" fmla="*/ 0 w 43200"/>
                  <a:gd name="T1" fmla="*/ 0 h 28005"/>
                  <a:gd name="T2" fmla="*/ 0 w 43200"/>
                  <a:gd name="T3" fmla="*/ 0 h 28005"/>
                  <a:gd name="T4" fmla="*/ 0 w 43200"/>
                  <a:gd name="T5" fmla="*/ 0 h 280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8005" fill="none" extrusionOk="0">
                    <a:moveTo>
                      <a:pt x="42228" y="0"/>
                    </a:moveTo>
                    <a:cubicBezTo>
                      <a:pt x="42872" y="2074"/>
                      <a:pt x="43200" y="4233"/>
                      <a:pt x="43200" y="6405"/>
                    </a:cubicBezTo>
                    <a:cubicBezTo>
                      <a:pt x="43200" y="18334"/>
                      <a:pt x="33529" y="28005"/>
                      <a:pt x="21600" y="28005"/>
                    </a:cubicBezTo>
                    <a:cubicBezTo>
                      <a:pt x="9670" y="28005"/>
                      <a:pt x="0" y="18334"/>
                      <a:pt x="0" y="6405"/>
                    </a:cubicBezTo>
                    <a:cubicBezTo>
                      <a:pt x="-1" y="4481"/>
                      <a:pt x="257" y="2565"/>
                      <a:pt x="764" y="710"/>
                    </a:cubicBezTo>
                  </a:path>
                  <a:path w="43200" h="28005" stroke="0" extrusionOk="0">
                    <a:moveTo>
                      <a:pt x="42228" y="0"/>
                    </a:moveTo>
                    <a:cubicBezTo>
                      <a:pt x="42872" y="2074"/>
                      <a:pt x="43200" y="4233"/>
                      <a:pt x="43200" y="6405"/>
                    </a:cubicBezTo>
                    <a:cubicBezTo>
                      <a:pt x="43200" y="18334"/>
                      <a:pt x="33529" y="28005"/>
                      <a:pt x="21600" y="28005"/>
                    </a:cubicBezTo>
                    <a:cubicBezTo>
                      <a:pt x="9670" y="28005"/>
                      <a:pt x="0" y="18334"/>
                      <a:pt x="0" y="6405"/>
                    </a:cubicBezTo>
                    <a:cubicBezTo>
                      <a:pt x="-1" y="4481"/>
                      <a:pt x="257" y="2565"/>
                      <a:pt x="764" y="710"/>
                    </a:cubicBezTo>
                    <a:lnTo>
                      <a:pt x="21600" y="6405"/>
                    </a:lnTo>
                    <a:lnTo>
                      <a:pt x="42228" y="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3" name="Line 83"/>
              <p:cNvSpPr>
                <a:spLocks noChangeShapeType="1"/>
              </p:cNvSpPr>
              <p:nvPr/>
            </p:nvSpPr>
            <p:spPr bwMode="ltGray">
              <a:xfrm>
                <a:off x="2784" y="960"/>
                <a:ext cx="219" cy="21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4" name="Line 84"/>
              <p:cNvSpPr>
                <a:spLocks noChangeShapeType="1"/>
              </p:cNvSpPr>
              <p:nvPr/>
            </p:nvSpPr>
            <p:spPr bwMode="ltGray">
              <a:xfrm>
                <a:off x="3282" y="951"/>
                <a:ext cx="300" cy="22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5" name="Line 85"/>
              <p:cNvSpPr>
                <a:spLocks noChangeShapeType="1"/>
              </p:cNvSpPr>
              <p:nvPr/>
            </p:nvSpPr>
            <p:spPr bwMode="ltGray">
              <a:xfrm flipH="1">
                <a:off x="2976" y="951"/>
                <a:ext cx="300" cy="22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6" name="Line 86"/>
              <p:cNvSpPr>
                <a:spLocks noChangeShapeType="1"/>
              </p:cNvSpPr>
              <p:nvPr/>
            </p:nvSpPr>
            <p:spPr bwMode="ltGray">
              <a:xfrm>
                <a:off x="3279" y="951"/>
                <a:ext cx="0" cy="22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7" name="Line 87"/>
              <p:cNvSpPr>
                <a:spLocks noChangeShapeType="1"/>
              </p:cNvSpPr>
              <p:nvPr/>
            </p:nvSpPr>
            <p:spPr bwMode="ltGray">
              <a:xfrm>
                <a:off x="3579" y="951"/>
                <a:ext cx="0" cy="297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8" name="Line 88"/>
              <p:cNvSpPr>
                <a:spLocks noChangeShapeType="1"/>
              </p:cNvSpPr>
              <p:nvPr/>
            </p:nvSpPr>
            <p:spPr bwMode="ltGray">
              <a:xfrm>
                <a:off x="288" y="1176"/>
                <a:ext cx="354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</p:grpSp>
      <p:sp>
        <p:nvSpPr>
          <p:cNvPr id="5209" name="Rectangle 89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noProof="0" smtClean="0"/>
              <a:t>Образец заголовка</a:t>
            </a:r>
          </a:p>
        </p:txBody>
      </p:sp>
      <p:sp>
        <p:nvSpPr>
          <p:cNvPr id="5210" name="Rectangle 90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886200"/>
            <a:ext cx="8534400" cy="175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noProof="0" smtClean="0"/>
              <a:t>Образец подзаголовка</a:t>
            </a:r>
          </a:p>
        </p:txBody>
      </p:sp>
      <p:sp>
        <p:nvSpPr>
          <p:cNvPr id="91" name="Rectangle 91"/>
          <p:cNvSpPr>
            <a:spLocks noGrp="1" noChangeArrowheads="1"/>
          </p:cNvSpPr>
          <p:nvPr>
            <p:ph type="dt" sz="half" idx="10"/>
          </p:nvPr>
        </p:nvSpPr>
        <p:spPr>
          <a:xfrm>
            <a:off x="9652000" y="6248400"/>
            <a:ext cx="1786467" cy="457200"/>
          </a:xfrm>
        </p:spPr>
        <p:txBody>
          <a:bodyPr/>
          <a:lstStyle>
            <a:lvl1pPr algn="ctr">
              <a:defRPr/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92" name="Rectangle 92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3" name="Rectangle 9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281121"/>
      </p:ext>
    </p:extLst>
  </p:cSld>
  <p:clrMapOvr>
    <a:masterClrMapping/>
  </p:clrMapOvr>
  <p:transition>
    <p:strip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452372"/>
      </p:ext>
    </p:extLst>
  </p:cSld>
  <p:clrMapOvr>
    <a:masterClrMapping/>
  </p:clrMapOvr>
  <p:transition>
    <p:strip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138270"/>
      </p:ext>
    </p:extLst>
  </p:cSld>
  <p:clrMapOvr>
    <a:masterClrMapping/>
  </p:clrMapOvr>
  <p:transition>
    <p:strip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274929"/>
      </p:ext>
    </p:extLst>
  </p:cSld>
  <p:clrMapOvr>
    <a:masterClrMapping/>
  </p:clrMapOvr>
  <p:transition>
    <p:strip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850080"/>
      </p:ext>
    </p:extLst>
  </p:cSld>
  <p:clrMapOvr>
    <a:masterClrMapping/>
  </p:clrMapOvr>
  <p:transition>
    <p:strip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08541"/>
      </p:ext>
    </p:extLst>
  </p:cSld>
  <p:clrMapOvr>
    <a:masterClrMapping/>
  </p:clrMapOvr>
  <p:transition>
    <p:strip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8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488244"/>
      </p:ext>
    </p:extLst>
  </p:cSld>
  <p:clrMapOvr>
    <a:masterClrMapping/>
  </p:clrMapOvr>
  <p:transition>
    <p:strip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4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073210"/>
      </p:ext>
    </p:extLst>
  </p:cSld>
  <p:clrMapOvr>
    <a:masterClrMapping/>
  </p:clrMapOvr>
  <p:transition>
    <p:strip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3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583385"/>
      </p:ext>
    </p:extLst>
  </p:cSld>
  <p:clrMapOvr>
    <a:masterClrMapping/>
  </p:clrMapOvr>
  <p:transition>
    <p:strip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8321"/>
      </p:ext>
    </p:extLst>
  </p:cSld>
  <p:clrMapOvr>
    <a:masterClrMapping/>
  </p:clrMapOvr>
  <p:transition>
    <p:strip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88572"/>
      </p:ext>
    </p:extLst>
  </p:cSld>
  <p:clrMapOvr>
    <a:masterClrMapping/>
  </p:clrMapOvr>
  <p:transition>
    <p:strip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57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88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9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0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1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2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3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4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5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6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7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8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9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0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1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2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3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4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5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6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7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8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9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  <p:grpSp>
            <p:nvGrpSpPr>
              <p:cNvPr id="1058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59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0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1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2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3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4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5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6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7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8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9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0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1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2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3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4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5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6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7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8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9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0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1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2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3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4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5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6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7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z="1800" smtClean="0"/>
            </a:p>
          </p:txBody>
        </p:sp>
        <p:grpSp>
          <p:nvGrpSpPr>
            <p:cNvPr id="1034" name="Group 58"/>
            <p:cNvGrpSpPr>
              <a:grpSpLocks/>
            </p:cNvGrpSpPr>
            <p:nvPr/>
          </p:nvGrpSpPr>
          <p:grpSpPr bwMode="auto">
            <a:xfrm>
              <a:off x="2064" y="3984"/>
              <a:ext cx="1920" cy="288"/>
              <a:chOff x="2064" y="3984"/>
              <a:chExt cx="1920" cy="288"/>
            </a:xfrm>
          </p:grpSpPr>
          <p:sp>
            <p:nvSpPr>
              <p:cNvPr id="1052" name="Rectangle 59" descr="60%"/>
              <p:cNvSpPr>
                <a:spLocks noChangeArrowheads="1"/>
              </p:cNvSpPr>
              <p:nvPr/>
            </p:nvSpPr>
            <p:spPr bwMode="ltGray">
              <a:xfrm>
                <a:off x="2112" y="4032"/>
                <a:ext cx="1824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53" name="Line 60"/>
              <p:cNvSpPr>
                <a:spLocks noChangeShapeType="1"/>
              </p:cNvSpPr>
              <p:nvPr/>
            </p:nvSpPr>
            <p:spPr bwMode="ltGray">
              <a:xfrm>
                <a:off x="2064" y="4032"/>
                <a:ext cx="192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4" name="Line 61"/>
              <p:cNvSpPr>
                <a:spLocks noChangeShapeType="1"/>
              </p:cNvSpPr>
              <p:nvPr/>
            </p:nvSpPr>
            <p:spPr bwMode="ltGray">
              <a:xfrm>
                <a:off x="2064" y="4224"/>
                <a:ext cx="192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5" name="Line 62"/>
              <p:cNvSpPr>
                <a:spLocks noChangeShapeType="1"/>
              </p:cNvSpPr>
              <p:nvPr/>
            </p:nvSpPr>
            <p:spPr bwMode="ltGray">
              <a:xfrm>
                <a:off x="2112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6" name="Line 63"/>
              <p:cNvSpPr>
                <a:spLocks noChangeShapeType="1"/>
              </p:cNvSpPr>
              <p:nvPr/>
            </p:nvSpPr>
            <p:spPr bwMode="ltGray">
              <a:xfrm>
                <a:off x="393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grpSp>
          <p:nvGrpSpPr>
            <p:cNvPr id="1035" name="Group 64"/>
            <p:cNvGrpSpPr>
              <a:grpSpLocks/>
            </p:cNvGrpSpPr>
            <p:nvPr/>
          </p:nvGrpSpPr>
          <p:grpSpPr bwMode="auto">
            <a:xfrm>
              <a:off x="4512" y="3984"/>
              <a:ext cx="912" cy="288"/>
              <a:chOff x="4512" y="3984"/>
              <a:chExt cx="912" cy="288"/>
            </a:xfrm>
          </p:grpSpPr>
          <p:sp>
            <p:nvSpPr>
              <p:cNvPr id="1047" name="Rectangle 65" descr="60%"/>
              <p:cNvSpPr>
                <a:spLocks noChangeArrowheads="1"/>
              </p:cNvSpPr>
              <p:nvPr/>
            </p:nvSpPr>
            <p:spPr bwMode="ltGray">
              <a:xfrm>
                <a:off x="4560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48" name="Line 66"/>
              <p:cNvSpPr>
                <a:spLocks noChangeShapeType="1"/>
              </p:cNvSpPr>
              <p:nvPr/>
            </p:nvSpPr>
            <p:spPr bwMode="ltGray">
              <a:xfrm>
                <a:off x="4512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9" name="Line 67"/>
              <p:cNvSpPr>
                <a:spLocks noChangeShapeType="1"/>
              </p:cNvSpPr>
              <p:nvPr/>
            </p:nvSpPr>
            <p:spPr bwMode="ltGray">
              <a:xfrm>
                <a:off x="4512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0" name="Line 68"/>
              <p:cNvSpPr>
                <a:spLocks noChangeShapeType="1"/>
              </p:cNvSpPr>
              <p:nvPr/>
            </p:nvSpPr>
            <p:spPr bwMode="ltGray">
              <a:xfrm>
                <a:off x="4560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1" name="Line 69"/>
              <p:cNvSpPr>
                <a:spLocks noChangeShapeType="1"/>
              </p:cNvSpPr>
              <p:nvPr/>
            </p:nvSpPr>
            <p:spPr bwMode="ltGray">
              <a:xfrm>
                <a:off x="537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grpSp>
          <p:nvGrpSpPr>
            <p:cNvPr id="1036" name="Group 70"/>
            <p:cNvGrpSpPr>
              <a:grpSpLocks/>
            </p:cNvGrpSpPr>
            <p:nvPr/>
          </p:nvGrpSpPr>
          <p:grpSpPr bwMode="auto">
            <a:xfrm>
              <a:off x="624" y="3984"/>
              <a:ext cx="912" cy="288"/>
              <a:chOff x="624" y="3984"/>
              <a:chExt cx="912" cy="288"/>
            </a:xfrm>
          </p:grpSpPr>
          <p:sp>
            <p:nvSpPr>
              <p:cNvPr id="1042" name="Rectangle 71" descr="60%"/>
              <p:cNvSpPr>
                <a:spLocks noChangeArrowheads="1"/>
              </p:cNvSpPr>
              <p:nvPr/>
            </p:nvSpPr>
            <p:spPr bwMode="ltGray">
              <a:xfrm>
                <a:off x="672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43" name="Line 72"/>
              <p:cNvSpPr>
                <a:spLocks noChangeShapeType="1"/>
              </p:cNvSpPr>
              <p:nvPr/>
            </p:nvSpPr>
            <p:spPr bwMode="ltGray">
              <a:xfrm>
                <a:off x="624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4" name="Line 73"/>
              <p:cNvSpPr>
                <a:spLocks noChangeShapeType="1"/>
              </p:cNvSpPr>
              <p:nvPr/>
            </p:nvSpPr>
            <p:spPr bwMode="ltGray">
              <a:xfrm>
                <a:off x="624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5" name="Line 74"/>
              <p:cNvSpPr>
                <a:spLocks noChangeShapeType="1"/>
              </p:cNvSpPr>
              <p:nvPr/>
            </p:nvSpPr>
            <p:spPr bwMode="ltGray">
              <a:xfrm>
                <a:off x="672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6" name="Line 75"/>
              <p:cNvSpPr>
                <a:spLocks noChangeShapeType="1"/>
              </p:cNvSpPr>
              <p:nvPr/>
            </p:nvSpPr>
            <p:spPr bwMode="ltGray">
              <a:xfrm>
                <a:off x="1488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sp>
          <p:nvSpPr>
            <p:cNvPr id="1037" name="Line 76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800"/>
            </a:p>
          </p:txBody>
        </p:sp>
        <p:grpSp>
          <p:nvGrpSpPr>
            <p:cNvPr id="1038" name="Group 77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9" name="Line 78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0" name="Line 79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1" name="Arc 80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</p:grpSp>
      <p:sp>
        <p:nvSpPr>
          <p:cNvPr id="1027" name="Rectangle 8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8" name="Rectangle 8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179" name="Rectangle 8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Comic Sans MS" panose="030F0702030302020204" pitchFamily="66" charset="0"/>
              </a:defRPr>
            </a:lvl1pPr>
          </a:lstStyle>
          <a:p>
            <a:fld id="{D89A0399-7ACA-4FF0-AC1A-612E934EF3FC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4180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Comic Sans MS" panose="030F0702030302020204" pitchFamily="66" charset="0"/>
              </a:defRPr>
            </a:lvl1pPr>
          </a:lstStyle>
          <a:p>
            <a:endParaRPr lang="ru-RU"/>
          </a:p>
        </p:txBody>
      </p:sp>
      <p:sp>
        <p:nvSpPr>
          <p:cNvPr id="4181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22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400" smtClean="0">
                <a:latin typeface="Comic Sans MS" panose="030F0702030302020204" pitchFamily="66" charset="0"/>
              </a:defRPr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50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trips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9000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5449" y="270456"/>
            <a:ext cx="11576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/>
              <a:t>Моделирование </a:t>
            </a:r>
            <a:endParaRPr lang="ru-RU" sz="5400" b="1" dirty="0" smtClean="0"/>
          </a:p>
          <a:p>
            <a:r>
              <a:rPr lang="ru-RU" sz="5400" b="1" dirty="0" smtClean="0"/>
              <a:t>движения </a:t>
            </a:r>
          </a:p>
          <a:p>
            <a:r>
              <a:rPr lang="ru-RU" sz="5400" b="1" dirty="0" smtClean="0"/>
              <a:t>транспортного </a:t>
            </a:r>
            <a:r>
              <a:rPr lang="ru-RU" sz="5400" b="1" dirty="0"/>
              <a:t>потока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2249" y="3583710"/>
            <a:ext cx="4623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dirty="0" smtClean="0"/>
              <a:t>Научный руководитель</a:t>
            </a:r>
          </a:p>
          <a:p>
            <a:pPr algn="r"/>
            <a:r>
              <a:rPr lang="ru-RU" sz="3200" dirty="0" smtClean="0"/>
              <a:t>доктор ф-м. н., доцент</a:t>
            </a:r>
          </a:p>
          <a:p>
            <a:pPr algn="r"/>
            <a:r>
              <a:rPr lang="ru-RU" sz="3200" dirty="0" smtClean="0"/>
              <a:t>И.С. Кащенко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80" y="5291916"/>
            <a:ext cx="5772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/>
              <a:t>Студент группы ПМИ-21МО</a:t>
            </a:r>
          </a:p>
          <a:p>
            <a:pPr algn="r"/>
            <a:r>
              <a:rPr lang="ru-RU" sz="3200" dirty="0" smtClean="0"/>
              <a:t>М.А. Погребняк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840"/>
            <a:ext cx="6802337" cy="256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8525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1" y="1547841"/>
            <a:ext cx="10907474" cy="27059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Модель </a:t>
            </a:r>
            <a:r>
              <a:rPr lang="ru-RU" sz="4800" b="1" dirty="0" smtClean="0"/>
              <a:t>«разумного водителя»</a:t>
            </a:r>
            <a:endParaRPr lang="ru-RU" sz="4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5262594"/>
                  </p:ext>
                </p:extLst>
              </p:nvPr>
            </p:nvGraphicFramePr>
            <p:xfrm>
              <a:off x="1085441" y="4253748"/>
              <a:ext cx="10115549" cy="2064233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759425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8356124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регулировки скорости в заторе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безопасный временной интервал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коэффициент ускорения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комфортного торможения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49170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5262594"/>
                  </p:ext>
                </p:extLst>
              </p:nvPr>
            </p:nvGraphicFramePr>
            <p:xfrm>
              <a:off x="1085441" y="4253748"/>
              <a:ext cx="10115549" cy="2064233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759425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8356124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44" r="-474394" b="-3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925" r="-474394" b="-3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регулировки скорости в заторе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925" r="-474394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безопасный временной интервал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4925" r="-474394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коэффициент ускорения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4925" r="-474394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комфортного торможения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4917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9904261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8" y="327763"/>
            <a:ext cx="6942422" cy="1745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49" y="2664603"/>
            <a:ext cx="5977714" cy="37380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" y="2664603"/>
            <a:ext cx="5977712" cy="37380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1515999226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0575" y="1502672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/>
              <a:t>«Простая» модель </a:t>
            </a:r>
            <a:r>
              <a:rPr lang="ru-RU" sz="4000" dirty="0" smtClean="0"/>
              <a:t>следования за лидером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0574" y="3022559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/>
              <a:t>Модель от компании «Дженерал моторс»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90574" y="4684552"/>
            <a:ext cx="8083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/>
              <a:t>Модель «разумного водителя»</a:t>
            </a:r>
            <a:endParaRPr lang="en-US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04886" y="2139505"/>
            <a:ext cx="9260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050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</a:t>
            </a:r>
            <a:r>
              <a:rPr lang="ru-RU" sz="2800" dirty="0" smtClean="0"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ru-RU" sz="2400" dirty="0" smtClean="0">
                <a:cs typeface="Calibri" panose="020F0502020204030204" pitchFamily="34" charset="0"/>
                <a:sym typeface="Wingdings" panose="05000000000000000000" pitchFamily="2" charset="2"/>
              </a:rPr>
              <a:t>Корректная динамика, простая модель</a:t>
            </a:r>
            <a:endParaRPr lang="ru-RU" sz="2400" dirty="0" smtClean="0"/>
          </a:p>
          <a:p>
            <a:r>
              <a:rPr lang="ru-RU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ru-RU" sz="2400" dirty="0" smtClean="0">
                <a:sym typeface="Wingdings" panose="05000000000000000000" pitchFamily="2" charset="2"/>
              </a:rPr>
              <a:t>	Не учитывает расстояние между автомобилями</a:t>
            </a:r>
            <a:endParaRPr lang="ru-RU" sz="2400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1004886" y="3730445"/>
            <a:ext cx="10344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050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</a:t>
            </a:r>
            <a:r>
              <a:rPr lang="ru-RU" sz="2800" dirty="0" smtClean="0"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ru-RU" sz="2400" dirty="0" smtClean="0">
                <a:cs typeface="Calibri" panose="020F0502020204030204" pitchFamily="34" charset="0"/>
                <a:sym typeface="Wingdings" panose="05000000000000000000" pitchFamily="2" charset="2"/>
              </a:rPr>
              <a:t>У</a:t>
            </a:r>
            <a:r>
              <a:rPr lang="ru-RU" sz="2400" dirty="0" smtClean="0">
                <a:sym typeface="Wingdings" panose="05000000000000000000" pitchFamily="2" charset="2"/>
              </a:rPr>
              <a:t>читывает и расстояние, и скорости автомобилей</a:t>
            </a:r>
            <a:endParaRPr lang="ru-RU" sz="2400" dirty="0" smtClean="0"/>
          </a:p>
          <a:p>
            <a:r>
              <a:rPr lang="ru-RU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ru-RU" sz="2400" dirty="0" smtClean="0">
                <a:sym typeface="Wingdings" panose="05000000000000000000" pitchFamily="2" charset="2"/>
              </a:rPr>
              <a:t>	Зависимость от эмпирически подбираемых параметров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04886" y="5392438"/>
            <a:ext cx="109654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050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</a:t>
            </a:r>
            <a:r>
              <a:rPr lang="ru-RU" sz="2800" dirty="0" smtClean="0"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ru-RU" sz="2400" dirty="0">
                <a:cs typeface="Calibri" panose="020F0502020204030204" pitchFamily="34" charset="0"/>
                <a:sym typeface="Wingdings" panose="05000000000000000000" pitchFamily="2" charset="2"/>
              </a:rPr>
              <a:t>У</a:t>
            </a:r>
            <a:r>
              <a:rPr lang="ru-RU" sz="2400" dirty="0">
                <a:sym typeface="Wingdings" panose="05000000000000000000" pitchFamily="2" charset="2"/>
              </a:rPr>
              <a:t>читывает и расстояние, и скорости </a:t>
            </a:r>
            <a:r>
              <a:rPr lang="ru-RU" sz="2400" dirty="0" smtClean="0">
                <a:sym typeface="Wingdings" panose="05000000000000000000" pitchFamily="2" charset="2"/>
              </a:rPr>
              <a:t>автомобилей</a:t>
            </a:r>
            <a:r>
              <a:rPr lang="en-US" sz="2400" dirty="0" smtClean="0">
                <a:sym typeface="Wingdings" panose="05000000000000000000" pitchFamily="2" charset="2"/>
              </a:rPr>
              <a:t>, </a:t>
            </a:r>
            <a:r>
              <a:rPr lang="ru-RU" sz="2400" dirty="0" smtClean="0">
                <a:sym typeface="Wingdings" panose="05000000000000000000" pitchFamily="2" charset="2"/>
              </a:rPr>
              <a:t>нет</a:t>
            </a:r>
            <a:r>
              <a:rPr lang="ru-RU" sz="2400" dirty="0" smtClean="0">
                <a:cs typeface="Calibri" panose="020F0502020204030204" pitchFamily="34" charset="0"/>
                <a:sym typeface="Wingdings" panose="05000000000000000000" pitchFamily="2" charset="2"/>
              </a:rPr>
              <a:t> запаздывания</a:t>
            </a:r>
            <a:endParaRPr lang="ru-RU" sz="2400" dirty="0"/>
          </a:p>
          <a:p>
            <a:r>
              <a:rPr lang="ru-RU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ru-RU" sz="2400" dirty="0" smtClean="0">
                <a:sym typeface="Wingdings" panose="05000000000000000000" pitchFamily="2" charset="2"/>
              </a:rPr>
              <a:t>	Некорректная динамика, большое количество параметров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-6698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Основные плюсы и минусы</a:t>
            </a:r>
          </a:p>
          <a:p>
            <a:r>
              <a:rPr lang="ru-RU" sz="4800" b="1" dirty="0" smtClean="0"/>
              <a:t>р</a:t>
            </a:r>
            <a:r>
              <a:rPr lang="ru-RU" sz="4800" b="1" dirty="0" smtClean="0"/>
              <a:t>ассмотренных моделей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93654295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Построение новой модели</a:t>
            </a:r>
            <a:endParaRPr lang="ru-RU" sz="4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2" y="2278453"/>
            <a:ext cx="4892464" cy="97544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1" y="4195062"/>
            <a:ext cx="6241321" cy="1021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7172" y="1632122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ru-RU" sz="3600" dirty="0" smtClean="0"/>
              <a:t>фаза</a:t>
            </a:r>
            <a:endParaRPr lang="ru-RU" sz="3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057171" y="354873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ru-RU" sz="3600" dirty="0" smtClean="0"/>
              <a:t>фаза</a:t>
            </a:r>
            <a:endParaRPr lang="ru-RU" sz="3600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077520"/>
                  </p:ext>
                </p:extLst>
              </p:nvPr>
            </p:nvGraphicFramePr>
            <p:xfrm>
              <a:off x="7680934" y="2278453"/>
              <a:ext cx="4166509" cy="84517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077520"/>
                  </p:ext>
                </p:extLst>
              </p:nvPr>
            </p:nvGraphicFramePr>
            <p:xfrm>
              <a:off x="7680934" y="2278453"/>
              <a:ext cx="4166509" cy="84517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849" r="-892754" b="-1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6418" r="-892754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Таблица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063781"/>
                  </p:ext>
                </p:extLst>
              </p:nvPr>
            </p:nvGraphicFramePr>
            <p:xfrm>
              <a:off x="7680933" y="4195062"/>
              <a:ext cx="4166509" cy="1078897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безопасное 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Таблица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063781"/>
                  </p:ext>
                </p:extLst>
              </p:nvPr>
            </p:nvGraphicFramePr>
            <p:xfrm>
              <a:off x="7680933" y="4195062"/>
              <a:ext cx="4166509" cy="1078897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6944" r="-892754" b="-168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72642" r="-892754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безопасное 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4203672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0" y="1857124"/>
            <a:ext cx="6569009" cy="11659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0" y="3308372"/>
            <a:ext cx="4938188" cy="525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Построение новой модели</a:t>
            </a:r>
            <a:endParaRPr lang="ru-RU" sz="4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78" y="5129487"/>
            <a:ext cx="1356478" cy="9525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0" y="1537722"/>
            <a:ext cx="7727350" cy="1798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9968"/>
                  </p:ext>
                </p:extLst>
              </p:nvPr>
            </p:nvGraphicFramePr>
            <p:xfrm>
              <a:off x="7570799" y="4879384"/>
              <a:ext cx="4166509" cy="145278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текущая скорость транспортного средства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947752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9968"/>
                  </p:ext>
                </p:extLst>
              </p:nvPr>
            </p:nvGraphicFramePr>
            <p:xfrm>
              <a:off x="7570799" y="4879384"/>
              <a:ext cx="4166509" cy="145278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4762" r="-892754" b="-1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текущая скорость транспортного средства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64179" r="-892754" b="-1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64179" r="-892754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947752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1001790" y="3900051"/>
            <a:ext cx="109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Тормозной путь </a:t>
            </a:r>
            <a:r>
              <a:rPr lang="ru-RU" sz="2800" dirty="0" smtClean="0"/>
              <a:t>- расстояние</a:t>
            </a:r>
            <a:r>
              <a:rPr lang="ru-RU" sz="2800" dirty="0"/>
              <a:t>, которое проходит транспортное средство с момента срабатывания тормозной системы до полной </a:t>
            </a:r>
            <a:r>
              <a:rPr lang="ru-RU" sz="2800" dirty="0" smtClean="0"/>
              <a:t>остановки.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41179131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1" y="1578100"/>
            <a:ext cx="9937341" cy="2446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Н</a:t>
            </a:r>
            <a:r>
              <a:rPr lang="ru-RU" sz="4800" b="1" dirty="0" smtClean="0"/>
              <a:t>овая модель</a:t>
            </a:r>
            <a:endParaRPr lang="ru-RU" sz="4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0382096"/>
                  </p:ext>
                </p:extLst>
              </p:nvPr>
            </p:nvGraphicFramePr>
            <p:xfrm>
              <a:off x="1056241" y="4355220"/>
              <a:ext cx="11301848" cy="118872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8111839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3190009">
                      <a:extLst>
                        <a:ext uri="{9D8B030D-6E8A-4147-A177-3AD203B41FA5}">
                          <a16:colId xmlns:a16="http://schemas.microsoft.com/office/drawing/2014/main" val="208516050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обозначим расстояние, которое должен проехать автомобиль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 первом слагаемом 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обозначим максимальную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Во втором слагаемом 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обозначим минимальную желаемую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190503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0382096"/>
                  </p:ext>
                </p:extLst>
              </p:nvPr>
            </p:nvGraphicFramePr>
            <p:xfrm>
              <a:off x="1056241" y="4355220"/>
              <a:ext cx="11301848" cy="118872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8111839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3190009">
                      <a:extLst>
                        <a:ext uri="{9D8B030D-6E8A-4147-A177-3AD203B41FA5}">
                          <a16:colId xmlns:a16="http://schemas.microsoft.com/office/drawing/2014/main" val="208516050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692" r="-39369" b="-2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4008" t="-7692" b="-2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6061" r="-3936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4008" t="-106061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9231" r="-39369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4008" t="-209231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90503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00474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" y="2664603"/>
            <a:ext cx="6032068" cy="37380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932" y="2664603"/>
            <a:ext cx="5965012" cy="3738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66" y="229320"/>
            <a:ext cx="6233700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0819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255646"/>
                  </p:ext>
                </p:extLst>
              </p:nvPr>
            </p:nvGraphicFramePr>
            <p:xfrm>
              <a:off x="824382" y="1821967"/>
              <a:ext cx="10891654" cy="331575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64865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5715000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132144355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825203059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Символ</a:t>
                          </a:r>
                          <a:endParaRPr lang="ru-RU" sz="2000" b="1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Описание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Значение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dirty="0" smtClean="0"/>
                            <a:t>Единица СИ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516555"/>
                      </a:ext>
                    </a:extLst>
                  </a:tr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максимальная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l-G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0, 16.7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0" dirty="0" smtClean="0"/>
                            <a:t>м/с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минимальная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l-GR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м/с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время реакции водителя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/>
                            <a:t>с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начальное расстояние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расстояние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9.8</m:t>
                                </m:r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800" b="0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b="0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с</m:t>
                                  </m:r>
                                </m:e>
                                <m:sup>
                                  <m:r>
                                    <a:rPr lang="ru-RU" sz="1800" b="0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ru-RU" sz="1200" dirty="0" smtClean="0">
                            <a:latin typeface="+mn-lt"/>
                          </a:endParaRPr>
                        </a:p>
                      </a:txBody>
                      <a:tcPr marB="4680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065609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327266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86255646"/>
                  </p:ext>
                </p:extLst>
              </p:nvPr>
            </p:nvGraphicFramePr>
            <p:xfrm>
              <a:off x="824382" y="1821967"/>
              <a:ext cx="10891654" cy="331575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64865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5715000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132144355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825203059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Символ</a:t>
                          </a:r>
                          <a:endParaRPr lang="ru-RU" sz="2000" b="1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Описание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Значение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dirty="0" smtClean="0"/>
                            <a:t>Единица СИ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516555"/>
                      </a:ext>
                    </a:extLst>
                  </a:tr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6944" r="-561852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максимальная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106944" r="-99655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0" dirty="0" smtClean="0"/>
                            <a:t>м/с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22388" r="-561852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минимальная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222388" r="-99655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м/с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2388" r="-561852" b="-4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время реакции водителя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322388" r="-99655" b="-4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/>
                            <a:t>с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22388" r="-561852" b="-3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начальное расстояние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422388" r="-99655" b="-3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30303" r="-561852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расстояние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530303" r="-99655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20896" r="-561852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620896" r="-99655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B="4680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8339" t="-620896" b="-123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65609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20896" r="-561852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720896" r="-99655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32726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Подбор параметров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402048923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97" y="1545336"/>
            <a:ext cx="7954584" cy="4786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1144" y="1669261"/>
            <a:ext cx="3179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начало </a:t>
            </a:r>
            <a:r>
              <a:rPr lang="ru-RU" sz="2400" dirty="0"/>
              <a:t>движения </a:t>
            </a:r>
            <a:endParaRPr lang="ru-RU" sz="2400" dirty="0" smtClean="0"/>
          </a:p>
          <a:p>
            <a:r>
              <a:rPr lang="ru-RU" sz="2400" dirty="0" smtClean="0"/>
              <a:t>   и </a:t>
            </a:r>
            <a:r>
              <a:rPr lang="ru-RU" sz="2400" dirty="0"/>
              <a:t>остановку </a:t>
            </a:r>
            <a:endParaRPr lang="ru-RU" sz="2400" dirty="0" smtClean="0"/>
          </a:p>
          <a:p>
            <a:r>
              <a:rPr lang="ru-RU" sz="2400" dirty="0" smtClean="0"/>
              <a:t>   автомобилей</a:t>
            </a:r>
          </a:p>
          <a:p>
            <a:endParaRPr lang="ru-RU" sz="2400" dirty="0" smtClean="0"/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режим </a:t>
            </a:r>
            <a:r>
              <a:rPr lang="ru-RU" sz="2400" dirty="0"/>
              <a:t>работы </a:t>
            </a:r>
            <a:endParaRPr lang="ru-RU" sz="2400" dirty="0" smtClean="0"/>
          </a:p>
          <a:p>
            <a:r>
              <a:rPr lang="ru-RU" sz="2400" dirty="0" smtClean="0"/>
              <a:t>   одного светофора</a:t>
            </a:r>
          </a:p>
          <a:p>
            <a:endParaRPr lang="ru-RU" sz="2400" dirty="0" smtClean="0"/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режим </a:t>
            </a:r>
            <a:r>
              <a:rPr lang="ru-RU" sz="2400" dirty="0"/>
              <a:t>работы </a:t>
            </a:r>
            <a:endParaRPr lang="ru-RU" sz="2400" dirty="0" smtClean="0"/>
          </a:p>
          <a:p>
            <a:r>
              <a:rPr lang="ru-RU" sz="2400" dirty="0" smtClean="0"/>
              <a:t>   двух светофоров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Режимы работы программы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95041990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14"/>
            <a:ext cx="8012894" cy="4977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13"/>
            <a:ext cx="8012894" cy="49770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11"/>
            <a:ext cx="8012894" cy="497701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" y="1387207"/>
            <a:ext cx="8012895" cy="497701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05"/>
            <a:ext cx="8012894" cy="497701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02"/>
            <a:ext cx="8012898" cy="49770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-101062"/>
            <a:ext cx="118474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Моделирование реальных светофоров</a:t>
            </a:r>
            <a:endParaRPr lang="ru-RU" sz="4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071664" y="1387202"/>
            <a:ext cx="4233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>
              <a:buFont typeface="+mj-lt"/>
              <a:buAutoNum type="romanUcPeriod"/>
            </a:pPr>
            <a:r>
              <a:rPr lang="ru-RU" dirty="0" smtClean="0"/>
              <a:t>Светофор</a:t>
            </a:r>
            <a:endParaRPr lang="en-US" dirty="0" smtClean="0"/>
          </a:p>
          <a:p>
            <a:r>
              <a:rPr lang="ru-RU" dirty="0" smtClean="0"/>
              <a:t>Время работы зеленого сигнала</a:t>
            </a:r>
            <a:r>
              <a:rPr lang="en-US" dirty="0" smtClean="0"/>
              <a:t>: 45</a:t>
            </a:r>
            <a:r>
              <a:rPr lang="ru-RU" dirty="0" smtClean="0"/>
              <a:t> с</a:t>
            </a:r>
            <a:endParaRPr lang="en-US" dirty="0" smtClean="0"/>
          </a:p>
          <a:p>
            <a:r>
              <a:rPr lang="ru-RU" dirty="0" smtClean="0"/>
              <a:t>Время работы красного сигнала</a:t>
            </a:r>
            <a:r>
              <a:rPr lang="en-US" dirty="0" smtClean="0"/>
              <a:t>: 70 </a:t>
            </a:r>
            <a:r>
              <a:rPr lang="ru-RU" dirty="0" smtClean="0"/>
              <a:t>с</a:t>
            </a:r>
          </a:p>
          <a:p>
            <a:endParaRPr lang="ru-RU" dirty="0"/>
          </a:p>
          <a:p>
            <a:r>
              <a:rPr lang="ru-RU" dirty="0" smtClean="0"/>
              <a:t>Количество автомобилей, проезжающих через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/>
              <a:t>19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8071659" y="3240049"/>
            <a:ext cx="4233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>
              <a:buFont typeface="+mj-lt"/>
              <a:buAutoNum type="romanUcPeriod" startAt="2"/>
            </a:pPr>
            <a:r>
              <a:rPr lang="ru-RU" dirty="0" smtClean="0"/>
              <a:t>Светофор</a:t>
            </a:r>
            <a:endParaRPr lang="en-US" dirty="0" smtClean="0"/>
          </a:p>
          <a:p>
            <a:r>
              <a:rPr lang="ru-RU" dirty="0" smtClean="0"/>
              <a:t>Время работы зеленого сигнала</a:t>
            </a:r>
            <a:r>
              <a:rPr lang="en-US" dirty="0" smtClean="0"/>
              <a:t>: 4</a:t>
            </a:r>
            <a:r>
              <a:rPr lang="ru-RU" dirty="0" smtClean="0"/>
              <a:t>0 с</a:t>
            </a:r>
            <a:endParaRPr lang="en-US" dirty="0" smtClean="0"/>
          </a:p>
          <a:p>
            <a:r>
              <a:rPr lang="ru-RU" dirty="0" smtClean="0"/>
              <a:t>Время работы красного сигнала</a:t>
            </a:r>
            <a:r>
              <a:rPr lang="en-US" dirty="0" smtClean="0"/>
              <a:t>: </a:t>
            </a:r>
            <a:r>
              <a:rPr lang="ru-RU" dirty="0" smtClean="0"/>
              <a:t>5</a:t>
            </a:r>
            <a:r>
              <a:rPr lang="en-US" dirty="0" smtClean="0"/>
              <a:t>0 </a:t>
            </a:r>
            <a:r>
              <a:rPr lang="ru-RU" dirty="0" smtClean="0"/>
              <a:t>с</a:t>
            </a:r>
          </a:p>
          <a:p>
            <a:endParaRPr lang="ru-RU" dirty="0"/>
          </a:p>
          <a:p>
            <a:r>
              <a:rPr lang="ru-RU" dirty="0" smtClean="0"/>
              <a:t>Количество автомобилей, проезжающих через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/>
              <a:t>1</a:t>
            </a:r>
            <a:r>
              <a:rPr lang="ru-RU" b="1" dirty="0" smtClean="0"/>
              <a:t>2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8071664" y="5092896"/>
            <a:ext cx="4556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Количество автомобилей, </a:t>
            </a:r>
          </a:p>
          <a:p>
            <a:r>
              <a:rPr lang="ru-RU" dirty="0"/>
              <a:t>п</a:t>
            </a:r>
            <a:r>
              <a:rPr lang="ru-RU" dirty="0" smtClean="0"/>
              <a:t>роезжающих в программе</a:t>
            </a:r>
          </a:p>
          <a:p>
            <a:r>
              <a:rPr lang="ru-RU" dirty="0" smtClean="0"/>
              <a:t>через </a:t>
            </a:r>
            <a:r>
              <a:rPr lang="ru-RU" b="1" dirty="0" smtClean="0"/>
              <a:t>первый</a:t>
            </a:r>
            <a:r>
              <a:rPr lang="ru-RU" dirty="0" smtClean="0"/>
              <a:t>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/>
              <a:t>1</a:t>
            </a:r>
            <a:r>
              <a:rPr lang="ru-RU" b="1" dirty="0"/>
              <a:t>9</a:t>
            </a:r>
            <a:endParaRPr lang="ru-RU" b="1" dirty="0" smtClean="0"/>
          </a:p>
          <a:p>
            <a:r>
              <a:rPr lang="ru-RU" dirty="0"/>
              <a:t>через </a:t>
            </a:r>
            <a:r>
              <a:rPr lang="ru-RU" b="1" dirty="0" smtClean="0"/>
              <a:t>второй</a:t>
            </a:r>
            <a:r>
              <a:rPr lang="ru-RU" dirty="0" smtClean="0"/>
              <a:t>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/>
              <a:t>1</a:t>
            </a:r>
            <a:r>
              <a:rPr lang="ru-RU" b="1" dirty="0"/>
              <a:t>2</a:t>
            </a:r>
            <a:r>
              <a:rPr lang="ru-RU" dirty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7413408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24346" y="1524303"/>
            <a:ext cx="108056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Проанализировать уже </a:t>
            </a:r>
            <a:r>
              <a:rPr lang="ru-RU" sz="3600" dirty="0"/>
              <a:t>существующие модели движения транспортных потоков, построить </a:t>
            </a:r>
            <a:r>
              <a:rPr lang="ru-RU" sz="3600" dirty="0" smtClean="0"/>
              <a:t>новую </a:t>
            </a:r>
            <a:r>
              <a:rPr lang="ru-RU" sz="3600" dirty="0"/>
              <a:t>модель и, используя компьютерные </a:t>
            </a:r>
            <a:r>
              <a:rPr lang="ru-RU" sz="3600" dirty="0" smtClean="0"/>
              <a:t>технологии, применить </a:t>
            </a:r>
            <a:r>
              <a:rPr lang="ru-RU" sz="3600" dirty="0"/>
              <a:t>её для моделирования динамики движения реального транспортного </a:t>
            </a:r>
            <a:r>
              <a:rPr lang="ru-RU" sz="3600" dirty="0" smtClean="0"/>
              <a:t>потока. 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83706"/>
            <a:ext cx="6583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/>
              <a:t>Постановка </a:t>
            </a:r>
            <a:r>
              <a:rPr lang="ru-RU" sz="4800" b="1" dirty="0" smtClean="0"/>
              <a:t>задачи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1017717204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489" y="48620"/>
            <a:ext cx="11748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Заключение</a:t>
            </a:r>
            <a:r>
              <a:rPr lang="en-US" sz="4800" b="1" dirty="0" smtClean="0"/>
              <a:t>:</a:t>
            </a:r>
            <a:endParaRPr lang="ru-RU" sz="48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77454" y="1628475"/>
            <a:ext cx="10778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600" dirty="0" smtClean="0"/>
          </a:p>
          <a:p>
            <a:r>
              <a:rPr lang="ru-RU" dirty="0" smtClean="0"/>
              <a:t> </a:t>
            </a:r>
          </a:p>
          <a:p>
            <a:endParaRPr lang="ru-RU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877454" y="1454138"/>
            <a:ext cx="109886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В </a:t>
            </a:r>
            <a:r>
              <a:rPr lang="ru-RU" sz="3600" dirty="0"/>
              <a:t>ходе работы были рассмотрены уже существующие математические модели движения транспортных </a:t>
            </a:r>
            <a:r>
              <a:rPr lang="ru-RU" sz="3600" dirty="0" smtClean="0"/>
              <a:t>потоков. </a:t>
            </a:r>
            <a:r>
              <a:rPr lang="ru-RU" sz="3600" dirty="0"/>
              <a:t>Так как все эти модели обладают рядом </a:t>
            </a:r>
            <a:r>
              <a:rPr lang="ru-RU" sz="3600" dirty="0" smtClean="0"/>
              <a:t>недостатков, </a:t>
            </a:r>
            <a:r>
              <a:rPr lang="ru-RU" sz="3600" dirty="0"/>
              <a:t>то была разработана новая модель движения транспортных </a:t>
            </a:r>
            <a:r>
              <a:rPr lang="ru-RU" sz="3600" dirty="0" smtClean="0"/>
              <a:t>потоков. Также </a:t>
            </a:r>
            <a:r>
              <a:rPr lang="ru-RU" sz="3600" dirty="0"/>
              <a:t>в ходе работы была написана программа, </a:t>
            </a:r>
            <a:r>
              <a:rPr lang="ru-RU" sz="3600" dirty="0" smtClean="0"/>
              <a:t>которая служит </a:t>
            </a:r>
            <a:r>
              <a:rPr lang="ru-RU" sz="3600" dirty="0"/>
              <a:t>для визуализации движения автомобилей в потоке. </a:t>
            </a:r>
          </a:p>
        </p:txBody>
      </p:sp>
    </p:spTree>
    <p:extLst>
      <p:ext uri="{BB962C8B-B14F-4D97-AF65-F5344CB8AC3E}">
        <p14:creationId xmlns:p14="http://schemas.microsoft.com/office/powerpoint/2010/main" val="348945340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2086" y="2180256"/>
            <a:ext cx="85010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 smtClean="0"/>
              <a:t>Демонстрация работы </a:t>
            </a:r>
          </a:p>
          <a:p>
            <a:pPr algn="ctr"/>
            <a:r>
              <a:rPr lang="ru-RU" sz="5400" b="1" dirty="0" smtClean="0"/>
              <a:t>программы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490346232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первый режи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22736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второй режи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0734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третий режи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88885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6036" y="2613889"/>
            <a:ext cx="795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/>
              <a:t>Спасибо за внимание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233870154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0575" y="1502672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/>
              <a:t>М</a:t>
            </a:r>
            <a:r>
              <a:rPr lang="ru-RU" sz="4000" dirty="0" smtClean="0"/>
              <a:t>одель следования за лидером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56771" y="3569906"/>
            <a:ext cx="1192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600" b="1" dirty="0" smtClean="0"/>
              <a:t>+</a:t>
            </a:r>
            <a:endParaRPr lang="ru-RU" sz="9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38650" y="5139566"/>
            <a:ext cx="77533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 smtClean="0"/>
              <a:t>Модель свободного движения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Рассмотренные </a:t>
            </a:r>
            <a:r>
              <a:rPr lang="ru-RU" sz="4800" b="1" dirty="0" smtClean="0"/>
              <a:t>модели</a:t>
            </a:r>
            <a:endParaRPr lang="ru-RU" sz="4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90573" y="2304658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 smtClean="0"/>
              <a:t>Модель от компании «Дженерал моторс»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0573" y="3106644"/>
            <a:ext cx="8083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 smtClean="0"/>
              <a:t>Модель «разумного водителя»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3041479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/>
              <a:t>Модель свободного движения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67" y="1587664"/>
            <a:ext cx="8634208" cy="11735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4063432"/>
                  </p:ext>
                </p:extLst>
              </p:nvPr>
            </p:nvGraphicFramePr>
            <p:xfrm>
              <a:off x="1088767" y="3434207"/>
              <a:ext cx="10115549" cy="287694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</a:t>
                          </a:r>
                          <a:r>
                            <a:rPr lang="ru-RU" sz="2000" b="0" baseline="0" dirty="0" smtClean="0"/>
                            <a:t>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максимальная возможная (допустимая) 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минимальная скорость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начальное</a:t>
                          </a:r>
                          <a:r>
                            <a:rPr lang="ru-RU" sz="2000" baseline="0" dirty="0" smtClean="0"/>
                            <a:t> положение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2514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начальная </a:t>
                          </a:r>
                          <a:r>
                            <a:rPr lang="ru-RU" sz="2000" dirty="0" smtClean="0"/>
                            <a:t>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7842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время начала торможения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294995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4063432"/>
                  </p:ext>
                </p:extLst>
              </p:nvPr>
            </p:nvGraphicFramePr>
            <p:xfrm>
              <a:off x="1088767" y="3434207"/>
              <a:ext cx="10115549" cy="287694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44" r="-894012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925" r="-894012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</a:t>
                          </a:r>
                          <a:r>
                            <a:rPr lang="ru-RU" sz="2000" b="0" baseline="0" dirty="0" smtClean="0"/>
                            <a:t>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925" r="-894012" b="-4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максимальная возможная (допустимая) 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4925" r="-894012" b="-3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минимальная скорость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21212" r="-894012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начальное</a:t>
                          </a:r>
                          <a:r>
                            <a:rPr lang="ru-RU" sz="2000" baseline="0" dirty="0" smtClean="0"/>
                            <a:t> положение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2514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13433" r="-894012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начальная </a:t>
                          </a:r>
                          <a:r>
                            <a:rPr lang="ru-RU" sz="2000" dirty="0" smtClean="0"/>
                            <a:t>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7842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13433" r="-894012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время начала торможения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29499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53" y="2657337"/>
            <a:ext cx="4191363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2617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49" y="2664603"/>
            <a:ext cx="5980621" cy="37380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" y="2664603"/>
            <a:ext cx="5981212" cy="37380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80" y="521573"/>
            <a:ext cx="5433531" cy="7849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05" y="1307804"/>
            <a:ext cx="2636748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6359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85" y="1653366"/>
            <a:ext cx="10371719" cy="2133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-101652"/>
            <a:ext cx="12624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«Простая» </a:t>
            </a:r>
          </a:p>
          <a:p>
            <a:r>
              <a:rPr lang="ru-RU" sz="4800" b="1" dirty="0" smtClean="0"/>
              <a:t>м</a:t>
            </a:r>
            <a:r>
              <a:rPr lang="ru-RU" sz="4800" b="1" dirty="0" smtClean="0"/>
              <a:t>одель </a:t>
            </a:r>
            <a:r>
              <a:rPr lang="ru-RU" sz="4800" b="1" dirty="0"/>
              <a:t>следования за </a:t>
            </a:r>
            <a:r>
              <a:rPr lang="ru-RU" sz="4800" b="1" dirty="0" smtClean="0"/>
              <a:t>лидером </a:t>
            </a:r>
            <a:endParaRPr lang="ru-RU" sz="4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0028192"/>
                  </p:ext>
                </p:extLst>
              </p:nvPr>
            </p:nvGraphicFramePr>
            <p:xfrm>
              <a:off x="1086785" y="4157867"/>
              <a:ext cx="10115549" cy="1657879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номер автомобиля в потоке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коэффициент</a:t>
                          </a:r>
                          <a:r>
                            <a:rPr lang="ru-RU" sz="2000" baseline="0" dirty="0" smtClean="0"/>
                            <a:t> мощности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начальное расстояние</a:t>
                          </a:r>
                          <a:r>
                            <a:rPr lang="ru-RU" sz="2000" baseline="0" dirty="0" smtClean="0"/>
                            <a:t>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0028192"/>
                  </p:ext>
                </p:extLst>
              </p:nvPr>
            </p:nvGraphicFramePr>
            <p:xfrm>
              <a:off x="1086785" y="4157867"/>
              <a:ext cx="10115549" cy="1657879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44" r="-89401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номер автомобиля в потоке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925" r="-894012" b="-2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925" r="-894012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коэффициент</a:t>
                          </a:r>
                          <a:r>
                            <a:rPr lang="ru-RU" sz="2000" baseline="0" dirty="0" smtClean="0"/>
                            <a:t> мощности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4925" r="-894012" b="-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начальное расстояние</a:t>
                          </a:r>
                          <a:r>
                            <a:rPr lang="ru-RU" sz="2000" baseline="0" dirty="0" smtClean="0"/>
                            <a:t>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487638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72" y="290606"/>
            <a:ext cx="6500423" cy="13869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8" y="2664600"/>
            <a:ext cx="5981212" cy="37380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05" y="2664600"/>
            <a:ext cx="5977715" cy="3738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1896717724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3706"/>
            <a:ext cx="12489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/>
              <a:t>Модель </a:t>
            </a:r>
            <a:r>
              <a:rPr lang="ru-RU" sz="4800" b="1" dirty="0" smtClean="0"/>
              <a:t>«Дженерал </a:t>
            </a:r>
            <a:r>
              <a:rPr lang="ru-RU" sz="4800" b="1" dirty="0" smtClean="0"/>
              <a:t>моторс»</a:t>
            </a:r>
            <a:endParaRPr lang="ru-RU" sz="4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90360"/>
                  </p:ext>
                </p:extLst>
              </p:nvPr>
            </p:nvGraphicFramePr>
            <p:xfrm>
              <a:off x="1071895" y="4563448"/>
              <a:ext cx="10115549" cy="1251525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константа, характеризующая движение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4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90360"/>
                  </p:ext>
                </p:extLst>
              </p:nvPr>
            </p:nvGraphicFramePr>
            <p:xfrm>
              <a:off x="1071895" y="4563448"/>
              <a:ext cx="10115549" cy="1251525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944" r="-894611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константа, характеризующая движение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4925" r="-894611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14925" r="-894611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4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95" y="1619142"/>
            <a:ext cx="10318374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4217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60" y="2770674"/>
            <a:ext cx="5962650" cy="3526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70674"/>
            <a:ext cx="5962650" cy="3530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60" y="2770674"/>
            <a:ext cx="5962650" cy="35260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70674"/>
            <a:ext cx="5962650" cy="35260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27" y="249311"/>
            <a:ext cx="6485182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4360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1">
  <a:themeElements>
    <a:clrScheme name="BLUEPRNT 2">
      <a:dk1>
        <a:srgbClr val="40458C"/>
      </a:dk1>
      <a:lt1>
        <a:srgbClr val="FFFFFF"/>
      </a:lt1>
      <a:dk2>
        <a:srgbClr val="9900CC"/>
      </a:dk2>
      <a:lt2>
        <a:srgbClr val="1B285F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UEPR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2">
        <a:dk1>
          <a:srgbClr val="40458C"/>
        </a:dk1>
        <a:lt1>
          <a:srgbClr val="FFFFFF"/>
        </a:lt1>
        <a:dk2>
          <a:srgbClr val="9900CC"/>
        </a:dk2>
        <a:lt2>
          <a:srgbClr val="1B285F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3">
        <a:dk1>
          <a:srgbClr val="000000"/>
        </a:dk1>
        <a:lt1>
          <a:srgbClr val="FFFFFF"/>
        </a:lt1>
        <a:dk2>
          <a:srgbClr val="4D4D4D"/>
        </a:dk2>
        <a:lt2>
          <a:srgbClr val="333333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4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5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6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7">
        <a:dk1>
          <a:srgbClr val="003D62"/>
        </a:dk1>
        <a:lt1>
          <a:srgbClr val="E3F0F9"/>
        </a:lt1>
        <a:dk2>
          <a:srgbClr val="006699"/>
        </a:dk2>
        <a:lt2>
          <a:srgbClr val="000000"/>
        </a:lt2>
        <a:accent1>
          <a:srgbClr val="9AC0EA"/>
        </a:accent1>
        <a:accent2>
          <a:srgbClr val="80C3C8"/>
        </a:accent2>
        <a:accent3>
          <a:srgbClr val="EFF6FB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8">
        <a:dk1>
          <a:srgbClr val="003D62"/>
        </a:dk1>
        <a:lt1>
          <a:srgbClr val="FFFFFF"/>
        </a:lt1>
        <a:dk2>
          <a:srgbClr val="006699"/>
        </a:dk2>
        <a:lt2>
          <a:srgbClr val="000000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9">
        <a:dk1>
          <a:srgbClr val="333300"/>
        </a:dk1>
        <a:lt1>
          <a:srgbClr val="FFFFFF"/>
        </a:lt1>
        <a:dk2>
          <a:srgbClr val="663300"/>
        </a:dk2>
        <a:lt2>
          <a:srgbClr val="000000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Тема1" id="{914205DA-C1D3-4F66-B0E8-26667D316C3E}" vid="{E598EC44-0C03-4EF4-8F7A-77E7F14E2C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24109</TotalTime>
  <Words>655</Words>
  <Application>Microsoft Office PowerPoint</Application>
  <PresentationFormat>Широкоэкранный</PresentationFormat>
  <Paragraphs>183</Paragraphs>
  <Slides>25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Comic Sans MS</vt:lpstr>
      <vt:lpstr>Tahoma</vt:lpstr>
      <vt:lpstr>Wingdings</vt:lpstr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</dc:creator>
  <cp:lastModifiedBy>Максим</cp:lastModifiedBy>
  <cp:revision>255</cp:revision>
  <dcterms:created xsi:type="dcterms:W3CDTF">2017-05-22T07:43:18Z</dcterms:created>
  <dcterms:modified xsi:type="dcterms:W3CDTF">2020-05-23T20:36:00Z</dcterms:modified>
</cp:coreProperties>
</file>